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95" r:id="rId2"/>
    <p:sldId id="259" r:id="rId3"/>
    <p:sldId id="274" r:id="rId4"/>
    <p:sldId id="296" r:id="rId5"/>
    <p:sldId id="297" r:id="rId6"/>
    <p:sldId id="280" r:id="rId7"/>
    <p:sldId id="294" r:id="rId8"/>
    <p:sldId id="283" r:id="rId9"/>
    <p:sldId id="298" r:id="rId10"/>
    <p:sldId id="299" r:id="rId11"/>
    <p:sldId id="284" r:id="rId12"/>
    <p:sldId id="285" r:id="rId13"/>
    <p:sldId id="300" r:id="rId14"/>
    <p:sldId id="301" r:id="rId15"/>
    <p:sldId id="302" r:id="rId16"/>
    <p:sldId id="304" r:id="rId17"/>
    <p:sldId id="29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B73"/>
    <a:srgbClr val="213755"/>
    <a:srgbClr val="FF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3" autoAdjust="0"/>
  </p:normalViewPr>
  <p:slideViewPr>
    <p:cSldViewPr>
      <p:cViewPr varScale="1">
        <p:scale>
          <a:sx n="80" d="100"/>
          <a:sy n="80" d="100"/>
        </p:scale>
        <p:origin x="2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06EA6-8885-4B00-B4E5-A0A5EDA5405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1B281863-36D2-409B-97CA-574FFEB9F4AE}">
      <dgm:prSet phldrT="[Text]"/>
      <dgm:spPr>
        <a:solidFill>
          <a:srgbClr val="213755"/>
        </a:solidFill>
      </dgm:spPr>
      <dgm:t>
        <a:bodyPr/>
        <a:lstStyle/>
        <a:p>
          <a:r>
            <a:rPr lang="en-US" dirty="0" smtClean="0"/>
            <a:t>Gather</a:t>
          </a:r>
          <a:endParaRPr lang="en-US" dirty="0"/>
        </a:p>
      </dgm:t>
    </dgm:pt>
    <dgm:pt modelId="{B4EDBA05-D9DB-4A5D-8734-EC340CA95AE3}" type="parTrans" cxnId="{61738DB0-37CB-4923-B664-C70BDD7663C2}">
      <dgm:prSet/>
      <dgm:spPr/>
      <dgm:t>
        <a:bodyPr/>
        <a:lstStyle/>
        <a:p>
          <a:endParaRPr lang="en-US"/>
        </a:p>
      </dgm:t>
    </dgm:pt>
    <dgm:pt modelId="{FD8175EF-922E-4EE5-8267-867C6B4270B2}" type="sibTrans" cxnId="{61738DB0-37CB-4923-B664-C70BDD7663C2}">
      <dgm:prSet/>
      <dgm:spPr/>
      <dgm:t>
        <a:bodyPr/>
        <a:lstStyle/>
        <a:p>
          <a:endParaRPr lang="en-US"/>
        </a:p>
      </dgm:t>
    </dgm:pt>
    <dgm:pt modelId="{E8EBD343-D7CF-427B-B15C-C835774369D0}">
      <dgm:prSet phldrT="[Text]"/>
      <dgm:spPr>
        <a:solidFill>
          <a:srgbClr val="2D4B73"/>
        </a:solidFill>
      </dgm:spPr>
      <dgm:t>
        <a:bodyPr/>
        <a:lstStyle/>
        <a:p>
          <a:r>
            <a:rPr lang="en-US" dirty="0" smtClean="0"/>
            <a:t>Recommend</a:t>
          </a:r>
          <a:endParaRPr lang="en-US" dirty="0"/>
        </a:p>
      </dgm:t>
    </dgm:pt>
    <dgm:pt modelId="{24F54AC7-5F44-4319-B2EA-FA734F380CE6}" type="parTrans" cxnId="{35DCDD94-1BC2-4931-8922-3E34EF68C0FC}">
      <dgm:prSet/>
      <dgm:spPr/>
      <dgm:t>
        <a:bodyPr/>
        <a:lstStyle/>
        <a:p>
          <a:endParaRPr lang="en-US"/>
        </a:p>
      </dgm:t>
    </dgm:pt>
    <dgm:pt modelId="{3FA74A51-0426-44C7-9F2D-F8067F851BFE}" type="sibTrans" cxnId="{35DCDD94-1BC2-4931-8922-3E34EF68C0FC}">
      <dgm:prSet/>
      <dgm:spPr/>
      <dgm:t>
        <a:bodyPr/>
        <a:lstStyle/>
        <a:p>
          <a:endParaRPr lang="en-US"/>
        </a:p>
      </dgm:t>
    </dgm:pt>
    <dgm:pt modelId="{48A37654-1A14-4887-AB44-A8AF028E4EE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4482C71F-7A10-4B93-A3ED-04FD3B46441C}" type="parTrans" cxnId="{DACDF2F8-4818-468A-BFF4-65C04C9949EF}">
      <dgm:prSet/>
      <dgm:spPr/>
      <dgm:t>
        <a:bodyPr/>
        <a:lstStyle/>
        <a:p>
          <a:endParaRPr lang="en-US"/>
        </a:p>
      </dgm:t>
    </dgm:pt>
    <dgm:pt modelId="{3AEC24A1-E1CB-4B69-8D49-CC0964702B72}" type="sibTrans" cxnId="{DACDF2F8-4818-468A-BFF4-65C04C9949EF}">
      <dgm:prSet/>
      <dgm:spPr/>
      <dgm:t>
        <a:bodyPr/>
        <a:lstStyle/>
        <a:p>
          <a:endParaRPr lang="en-US"/>
        </a:p>
      </dgm:t>
    </dgm:pt>
    <dgm:pt modelId="{0DC84668-265D-42A2-89C7-40AC90D91116}" type="pres">
      <dgm:prSet presAssocID="{74306EA6-8885-4B00-B4E5-A0A5EDA5405C}" presName="Name0" presStyleCnt="0">
        <dgm:presLayoutVars>
          <dgm:dir/>
          <dgm:resizeHandles val="exact"/>
        </dgm:presLayoutVars>
      </dgm:prSet>
      <dgm:spPr/>
    </dgm:pt>
    <dgm:pt modelId="{4B344D7A-BCB3-4D5E-A090-264CDD4EEA99}" type="pres">
      <dgm:prSet presAssocID="{1B281863-36D2-409B-97CA-574FFEB9F4AE}" presName="node" presStyleLbl="node1" presStyleIdx="0" presStyleCnt="3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42D12-C304-4630-B99F-686097A96667}" type="pres">
      <dgm:prSet presAssocID="{FD8175EF-922E-4EE5-8267-867C6B4270B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46D7719-C95E-4ED2-9137-B6FA602BA92A}" type="pres">
      <dgm:prSet presAssocID="{FD8175EF-922E-4EE5-8267-867C6B4270B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E59F954-7D20-49C3-87AE-A665752055C5}" type="pres">
      <dgm:prSet presAssocID="{E8EBD343-D7CF-427B-B15C-C835774369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CB55E-317C-432D-B309-DE6478675DCF}" type="pres">
      <dgm:prSet presAssocID="{3FA74A51-0426-44C7-9F2D-F8067F851BF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62C2791-1182-48E7-9EC5-C624682EAEE7}" type="pres">
      <dgm:prSet presAssocID="{3FA74A51-0426-44C7-9F2D-F8067F851BF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B438F47-3480-41D9-A211-9E63EFC14CF6}" type="pres">
      <dgm:prSet presAssocID="{48A37654-1A14-4887-AB44-A8AF028E4E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B6169-28DA-4645-93D5-47169E369C55}" type="presOf" srcId="{FD8175EF-922E-4EE5-8267-867C6B4270B2}" destId="{446D7719-C95E-4ED2-9137-B6FA602BA92A}" srcOrd="1" destOrd="0" presId="urn:microsoft.com/office/officeart/2005/8/layout/process1"/>
    <dgm:cxn modelId="{DACDF2F8-4818-468A-BFF4-65C04C9949EF}" srcId="{74306EA6-8885-4B00-B4E5-A0A5EDA5405C}" destId="{48A37654-1A14-4887-AB44-A8AF028E4EE9}" srcOrd="2" destOrd="0" parTransId="{4482C71F-7A10-4B93-A3ED-04FD3B46441C}" sibTransId="{3AEC24A1-E1CB-4B69-8D49-CC0964702B72}"/>
    <dgm:cxn modelId="{61738DB0-37CB-4923-B664-C70BDD7663C2}" srcId="{74306EA6-8885-4B00-B4E5-A0A5EDA5405C}" destId="{1B281863-36D2-409B-97CA-574FFEB9F4AE}" srcOrd="0" destOrd="0" parTransId="{B4EDBA05-D9DB-4A5D-8734-EC340CA95AE3}" sibTransId="{FD8175EF-922E-4EE5-8267-867C6B4270B2}"/>
    <dgm:cxn modelId="{4D1C9CDF-C16D-45E9-88DE-943FAC4D96F1}" type="presOf" srcId="{48A37654-1A14-4887-AB44-A8AF028E4EE9}" destId="{FB438F47-3480-41D9-A211-9E63EFC14CF6}" srcOrd="0" destOrd="0" presId="urn:microsoft.com/office/officeart/2005/8/layout/process1"/>
    <dgm:cxn modelId="{C5A8E4AE-A8F0-4AE8-9074-966394868FC1}" type="presOf" srcId="{3FA74A51-0426-44C7-9F2D-F8067F851BFE}" destId="{EDDCB55E-317C-432D-B309-DE6478675DCF}" srcOrd="0" destOrd="0" presId="urn:microsoft.com/office/officeart/2005/8/layout/process1"/>
    <dgm:cxn modelId="{C838668E-3017-491E-B7DC-15626C8ADB31}" type="presOf" srcId="{1B281863-36D2-409B-97CA-574FFEB9F4AE}" destId="{4B344D7A-BCB3-4D5E-A090-264CDD4EEA99}" srcOrd="0" destOrd="0" presId="urn:microsoft.com/office/officeart/2005/8/layout/process1"/>
    <dgm:cxn modelId="{6EEF05B2-9D1E-45F2-9997-CA5172BE856D}" type="presOf" srcId="{E8EBD343-D7CF-427B-B15C-C835774369D0}" destId="{9E59F954-7D20-49C3-87AE-A665752055C5}" srcOrd="0" destOrd="0" presId="urn:microsoft.com/office/officeart/2005/8/layout/process1"/>
    <dgm:cxn modelId="{DB206404-D70B-4980-AB36-3847CBB3D63F}" type="presOf" srcId="{FD8175EF-922E-4EE5-8267-867C6B4270B2}" destId="{FB742D12-C304-4630-B99F-686097A96667}" srcOrd="0" destOrd="0" presId="urn:microsoft.com/office/officeart/2005/8/layout/process1"/>
    <dgm:cxn modelId="{35DCDD94-1BC2-4931-8922-3E34EF68C0FC}" srcId="{74306EA6-8885-4B00-B4E5-A0A5EDA5405C}" destId="{E8EBD343-D7CF-427B-B15C-C835774369D0}" srcOrd="1" destOrd="0" parTransId="{24F54AC7-5F44-4319-B2EA-FA734F380CE6}" sibTransId="{3FA74A51-0426-44C7-9F2D-F8067F851BFE}"/>
    <dgm:cxn modelId="{0730BFEE-1848-42FA-BA0A-7B0A09084C15}" type="presOf" srcId="{74306EA6-8885-4B00-B4E5-A0A5EDA5405C}" destId="{0DC84668-265D-42A2-89C7-40AC90D91116}" srcOrd="0" destOrd="0" presId="urn:microsoft.com/office/officeart/2005/8/layout/process1"/>
    <dgm:cxn modelId="{49747964-7C5C-4D4E-8D26-F6653765E56D}" type="presOf" srcId="{3FA74A51-0426-44C7-9F2D-F8067F851BFE}" destId="{762C2791-1182-48E7-9EC5-C624682EAEE7}" srcOrd="1" destOrd="0" presId="urn:microsoft.com/office/officeart/2005/8/layout/process1"/>
    <dgm:cxn modelId="{ABE3DC56-E580-4DF0-A496-F35C7540A4FE}" type="presParOf" srcId="{0DC84668-265D-42A2-89C7-40AC90D91116}" destId="{4B344D7A-BCB3-4D5E-A090-264CDD4EEA99}" srcOrd="0" destOrd="0" presId="urn:microsoft.com/office/officeart/2005/8/layout/process1"/>
    <dgm:cxn modelId="{66C3F948-ED49-458F-99D3-42A95224D128}" type="presParOf" srcId="{0DC84668-265D-42A2-89C7-40AC90D91116}" destId="{FB742D12-C304-4630-B99F-686097A96667}" srcOrd="1" destOrd="0" presId="urn:microsoft.com/office/officeart/2005/8/layout/process1"/>
    <dgm:cxn modelId="{23A2A5C6-160F-42CB-B267-105282F1718B}" type="presParOf" srcId="{FB742D12-C304-4630-B99F-686097A96667}" destId="{446D7719-C95E-4ED2-9137-B6FA602BA92A}" srcOrd="0" destOrd="0" presId="urn:microsoft.com/office/officeart/2005/8/layout/process1"/>
    <dgm:cxn modelId="{006055FA-4936-410D-ACF5-BB668A625418}" type="presParOf" srcId="{0DC84668-265D-42A2-89C7-40AC90D91116}" destId="{9E59F954-7D20-49C3-87AE-A665752055C5}" srcOrd="2" destOrd="0" presId="urn:microsoft.com/office/officeart/2005/8/layout/process1"/>
    <dgm:cxn modelId="{A2B682E4-F4A4-4BDB-AA36-093D9B952D2B}" type="presParOf" srcId="{0DC84668-265D-42A2-89C7-40AC90D91116}" destId="{EDDCB55E-317C-432D-B309-DE6478675DCF}" srcOrd="3" destOrd="0" presId="urn:microsoft.com/office/officeart/2005/8/layout/process1"/>
    <dgm:cxn modelId="{B94045C7-0A90-4DB3-9AA8-BA3E8A38E93C}" type="presParOf" srcId="{EDDCB55E-317C-432D-B309-DE6478675DCF}" destId="{762C2791-1182-48E7-9EC5-C624682EAEE7}" srcOrd="0" destOrd="0" presId="urn:microsoft.com/office/officeart/2005/8/layout/process1"/>
    <dgm:cxn modelId="{6CEAD4C5-B1FF-4338-AB90-85E7C6D244DC}" type="presParOf" srcId="{0DC84668-265D-42A2-89C7-40AC90D91116}" destId="{FB438F47-3480-41D9-A211-9E63EFC14C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44D7A-BCB3-4D5E-A090-264CDD4EEA99}">
      <dsp:nvSpPr>
        <dsp:cNvPr id="0" name=""/>
        <dsp:cNvSpPr/>
      </dsp:nvSpPr>
      <dsp:spPr>
        <a:xfrm>
          <a:off x="5357" y="1574796"/>
          <a:ext cx="1601390" cy="960834"/>
        </a:xfrm>
        <a:prstGeom prst="roundRect">
          <a:avLst>
            <a:gd name="adj" fmla="val 10000"/>
          </a:avLst>
        </a:prstGeom>
        <a:solidFill>
          <a:srgbClr val="2137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Gather</a:t>
          </a:r>
          <a:endParaRPr lang="en-US" sz="2100" kern="1200" dirty="0"/>
        </a:p>
      </dsp:txBody>
      <dsp:txXfrm>
        <a:off x="33499" y="1602938"/>
        <a:ext cx="1545106" cy="904550"/>
      </dsp:txXfrm>
    </dsp:sp>
    <dsp:sp modelId="{FB742D12-C304-4630-B99F-686097A96667}">
      <dsp:nvSpPr>
        <dsp:cNvPr id="0" name=""/>
        <dsp:cNvSpPr/>
      </dsp:nvSpPr>
      <dsp:spPr>
        <a:xfrm rot="21564406">
          <a:off x="1766878" y="1844934"/>
          <a:ext cx="339513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1" y="1924890"/>
        <a:ext cx="237659" cy="238286"/>
      </dsp:txXfrm>
    </dsp:sp>
    <dsp:sp modelId="{9E59F954-7D20-49C3-87AE-A665752055C5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rgbClr val="2D4B7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Recommend</a:t>
          </a:r>
          <a:endParaRPr lang="en-US" sz="2100" kern="1200" dirty="0"/>
        </a:p>
      </dsp:txBody>
      <dsp:txXfrm>
        <a:off x="2275446" y="1579724"/>
        <a:ext cx="1545106" cy="904550"/>
      </dsp:txXfrm>
    </dsp:sp>
    <dsp:sp modelId="{EDDCB55E-317C-432D-B309-DE6478675DCF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1912856"/>
        <a:ext cx="237646" cy="238286"/>
      </dsp:txXfrm>
    </dsp:sp>
    <dsp:sp modelId="{FB438F47-3480-41D9-A211-9E63EFC14CF6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Implement</a:t>
          </a:r>
          <a:endParaRPr lang="en-US" sz="21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F0A64-2962-46F2-90E7-56C0B0899700}" type="datetimeFigureOut">
              <a:rPr lang="en-US"/>
              <a:pPr>
                <a:defRPr/>
              </a:pPr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1AA2BF-CE0D-4F82-A4AE-72CCEA02C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6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D7482B-4497-4C9D-9DE8-3E3AF613861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81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Read Slide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FFEFA-18D8-43FD-8A56-02086DC11CE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07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8F6F03-CBCD-452C-A1BA-F99B1A66E7C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592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C10252-C7CC-43C1-8618-0D6A5995926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031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B9CC3F-5023-4361-97F7-0FC84E930BB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43232-0622-4664-81B2-5C0B8F01AB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1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3B9335-8BEF-4565-9F5B-9BB28C1B098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3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ＭＳ Ｐゴシック" pitchFamily="-112" charset="-128"/>
              </a:rPr>
              <a:t>Read Slide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76973-A347-4AA4-9232-869D4087205F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204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7B542-6EE3-45D1-8CA7-0783A8C8A0F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92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3BD329-DDD0-47D9-BF09-82FEC8F13E9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6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B36A0-9F4E-499C-B576-989D17FAC0A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54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Read Slide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4F610-E1D5-4279-8B52-5F5C83AD13A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6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Read Slide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20D86D-4D74-410A-85C0-62C7D510EF1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1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16BC2-40D6-466F-87D9-41CF32EE4A5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9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CF27D-12E2-4D9B-8A21-4523489E380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46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Slide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D66B33-EA34-49B0-BA75-FF533AD0AFE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5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Read Slide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3FC4BF-BEF8-4E94-91EE-9F196AF1800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16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C58624-768F-4340-B7B7-0EAC9750872A}" type="datetimeFigureOut">
              <a:rPr lang="en-US"/>
              <a:pPr>
                <a:defRPr/>
              </a:pPr>
              <a:t>9/29/17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4E4C3E7-1727-4D26-A65A-D137147BC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37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1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6397625"/>
            <a:ext cx="5334000" cy="3079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For financial professional use only - not for use with the public</a:t>
            </a:r>
          </a:p>
        </p:txBody>
      </p:sp>
    </p:spTree>
    <p:extLst>
      <p:ext uri="{BB962C8B-B14F-4D97-AF65-F5344CB8AC3E}">
        <p14:creationId xmlns:p14="http://schemas.microsoft.com/office/powerpoint/2010/main" val="28652464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848600" cy="3687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486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76200" y="6503988"/>
            <a:ext cx="914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/>
                </a:solidFill>
                <a:latin typeface="+mn-lt"/>
              </a:rPr>
              <a:t>44834</a:t>
            </a:r>
            <a:endParaRPr lang="en-US" altLang="en-US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6145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D4B73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104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3" descr="TGS_logo_blue-grey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3524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048000" y="381000"/>
            <a:ext cx="610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1" dirty="0">
                <a:solidFill>
                  <a:schemeClr val="bg1"/>
                </a:solidFill>
                <a:latin typeface="+mn-lt"/>
              </a:rPr>
              <a:t>Financial Analysis Today, Tomorrow and Into the Future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206"/>
            <a:ext cx="914400" cy="799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057400"/>
            <a:ext cx="24401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4419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2D4B73"/>
                </a:solidFill>
                <a:latin typeface="Arial Black" panose="020B0A04020102020204" pitchFamily="34" charset="0"/>
              </a:rPr>
              <a:t>Retirement Analyzer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1219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4000" b="1" dirty="0">
                <a:solidFill>
                  <a:srgbClr val="2D4B73"/>
                </a:solidFill>
                <a:latin typeface="Arial Black" panose="020B0A04020102020204" pitchFamily="34" charset="0"/>
              </a:rPr>
              <a:t>Where is your </a:t>
            </a:r>
            <a:r>
              <a:rPr lang="en-US" alt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Red Line?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6" y="2743200"/>
            <a:ext cx="87249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6" y="2028825"/>
            <a:ext cx="8724900" cy="714375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6396037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This is a hypothetical example. The characters in this example are fictional only. Your actual experience will vary. Retirement Analyzer is not a comprehensive financial planning tool.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79413" y="2895600"/>
            <a:ext cx="876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</a:rPr>
              <a:t>When can I retire without running out of money?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</a:rPr>
              <a:t>Can I continue my present standard of living into my retirement years?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D4B73"/>
                </a:solidFill>
              </a:rPr>
              <a:t>How can optimizing my Social Security benefit help my specific situation?</a:t>
            </a:r>
            <a:endParaRPr lang="en-US" altLang="en-US" sz="2000" dirty="0" smtClean="0">
              <a:solidFill>
                <a:srgbClr val="2D4B73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</a:rPr>
              <a:t>How could my situation change during challenging economic times? 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</a:rPr>
              <a:t>How would it affect my family if I die prematurely?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</a:rPr>
              <a:t>How would it affect my family if I enter a nursing facility?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</a:rPr>
              <a:t>What are the possible solutions if my situation changes?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2D4B73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srgbClr val="2D4B73"/>
                </a:solidFill>
              </a:rPr>
              <a:t> 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12192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2D4B73"/>
                </a:solidFill>
                <a:latin typeface="Arial Black" panose="020B0A04020102020204" pitchFamily="34" charset="0"/>
              </a:rPr>
              <a:t>We Can Help You Answer </a:t>
            </a:r>
          </a:p>
          <a:p>
            <a:pPr algn="ctr" eaLnBrk="1" hangingPunct="1"/>
            <a:r>
              <a:rPr lang="en-US" altLang="en-US" sz="4000" dirty="0">
                <a:solidFill>
                  <a:srgbClr val="2D4B73"/>
                </a:solidFill>
                <a:latin typeface="Arial Black" panose="020B0A04020102020204" pitchFamily="34" charset="0"/>
              </a:rPr>
              <a:t>the Following </a:t>
            </a:r>
            <a:r>
              <a:rPr lang="en-US" altLang="en-US" sz="4000" dirty="0" smtClean="0">
                <a:solidFill>
                  <a:srgbClr val="2D4B73"/>
                </a:solidFill>
                <a:latin typeface="Arial Black" panose="020B0A04020102020204" pitchFamily="34" charset="0"/>
              </a:rPr>
              <a:t>Questions…</a:t>
            </a:r>
            <a:endParaRPr lang="en-US" altLang="en-US" sz="4000" dirty="0">
              <a:solidFill>
                <a:srgbClr val="2D4B7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400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Thomas Gold Solutions, LLC does 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not provide legal or tax advice.  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Thomas Gold Solutions, LLC can 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provide information, but not advice related to Social Security benefits. Clients should seek guidance from the Social Security Administration or www.ssa.gov regarding their particular situation.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60392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dirty="0" smtClean="0">
              <a:solidFill>
                <a:srgbClr val="2D4B73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2D4B73"/>
                </a:solidFill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400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2D4B73"/>
                </a:solidFill>
                <a:latin typeface="Arial Black" pitchFamily="34" charset="0"/>
                <a:cs typeface="+mn-cs"/>
              </a:rPr>
              <a:t>  </a:t>
            </a:r>
            <a:r>
              <a:rPr lang="en-US" sz="4000" dirty="0">
                <a:solidFill>
                  <a:srgbClr val="2D4B73"/>
                </a:solidFill>
                <a:latin typeface="Arial Black" pitchFamily="34" charset="0"/>
                <a:cs typeface="+mn-cs"/>
              </a:rPr>
              <a:t>3 Simple </a:t>
            </a:r>
            <a:r>
              <a:rPr lang="en-US" sz="4000" dirty="0" smtClean="0">
                <a:solidFill>
                  <a:srgbClr val="2D4B73"/>
                </a:solidFill>
                <a:latin typeface="Arial Black" pitchFamily="34" charset="0"/>
                <a:cs typeface="+mn-cs"/>
              </a:rPr>
              <a:t>Steps</a:t>
            </a:r>
            <a:endParaRPr lang="en-US" sz="4000" dirty="0">
              <a:solidFill>
                <a:srgbClr val="2D4B73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57400"/>
            <a:ext cx="9144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233363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2D4B73"/>
                </a:solidFill>
                <a:latin typeface="+mn-lt"/>
                <a:cs typeface="Arial" charset="0"/>
              </a:rPr>
              <a:t>We will gather </a:t>
            </a:r>
            <a:r>
              <a:rPr lang="en-US" sz="2000" dirty="0" smtClean="0">
                <a:solidFill>
                  <a:srgbClr val="2D4B73"/>
                </a:solidFill>
                <a:latin typeface="+mn-lt"/>
                <a:cs typeface="Arial" charset="0"/>
              </a:rPr>
              <a:t>data to help analyze your current financial picture.</a:t>
            </a:r>
            <a:endParaRPr lang="en-US" sz="2000" dirty="0">
              <a:solidFill>
                <a:srgbClr val="2D4B73"/>
              </a:solidFill>
              <a:latin typeface="+mn-lt"/>
              <a:cs typeface="Arial" charset="0"/>
            </a:endParaRPr>
          </a:p>
          <a:p>
            <a:pPr lvl="1" indent="233363" defTabSz="690563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2D4B73"/>
              </a:solidFill>
              <a:latin typeface="+mn-lt"/>
            </a:endParaRPr>
          </a:p>
          <a:p>
            <a:pPr lvl="1" indent="233363" defTabSz="690563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2D4B73"/>
                </a:solidFill>
                <a:latin typeface="+mn-lt"/>
              </a:rPr>
              <a:t>We </a:t>
            </a:r>
            <a:r>
              <a:rPr lang="en-US" sz="2000" dirty="0">
                <a:solidFill>
                  <a:srgbClr val="2D4B73"/>
                </a:solidFill>
                <a:latin typeface="+mn-lt"/>
              </a:rPr>
              <a:t>will </a:t>
            </a:r>
            <a:r>
              <a:rPr lang="en-US" sz="2000" dirty="0" smtClean="0">
                <a:solidFill>
                  <a:srgbClr val="2D4B73"/>
                </a:solidFill>
                <a:latin typeface="+mn-lt"/>
              </a:rPr>
              <a:t>make recommendations and provide options subject to your specific 	situation.</a:t>
            </a:r>
          </a:p>
          <a:p>
            <a:pPr lvl="1" indent="233363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2D4B73"/>
              </a:solidFill>
              <a:latin typeface="+mn-lt"/>
            </a:endParaRPr>
          </a:p>
          <a:p>
            <a:pPr lvl="1" indent="233363" defTabSz="690563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2D4B73"/>
                </a:solidFill>
                <a:latin typeface="+mn-lt"/>
              </a:rPr>
              <a:t>We </a:t>
            </a:r>
            <a:r>
              <a:rPr lang="en-US" sz="2000" dirty="0">
                <a:solidFill>
                  <a:srgbClr val="2D4B73"/>
                </a:solidFill>
                <a:latin typeface="+mn-lt"/>
              </a:rPr>
              <a:t>will be there to help </a:t>
            </a:r>
            <a:r>
              <a:rPr lang="en-US" sz="2000" dirty="0" smtClean="0">
                <a:solidFill>
                  <a:srgbClr val="2D4B73"/>
                </a:solidFill>
                <a:latin typeface="+mn-lt"/>
              </a:rPr>
              <a:t>you implement your plan, check progress and answer 	question or concerns if they arise. </a:t>
            </a:r>
            <a:endParaRPr lang="en-US" dirty="0">
              <a:solidFill>
                <a:srgbClr val="2D4B73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1904107"/>
              </p:ext>
            </p:extLst>
          </p:nvPr>
        </p:nvGraphicFramePr>
        <p:xfrm>
          <a:off x="1524000" y="287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91440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D4B73"/>
                </a:solidFill>
                <a:latin typeface="Arial Black" pitchFamily="34" charset="0"/>
              </a:rPr>
              <a:t>  Where are Your Assets?</a:t>
            </a:r>
            <a:endParaRPr lang="en-US" sz="4000" b="1" cap="small" dirty="0">
              <a:solidFill>
                <a:srgbClr val="2D4B73"/>
              </a:solidFill>
              <a:latin typeface="Arial Black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2D4B73"/>
                </a:solidFill>
                <a:latin typeface="+mj-lt"/>
                <a:cs typeface="Arial" charset="0"/>
              </a:rPr>
              <a:t>This is a hypothetical example. The characters in this example are fictional only. Your actual experience will vary.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250"/>
          <a:stretch/>
        </p:blipFill>
        <p:spPr>
          <a:xfrm>
            <a:off x="533400" y="1981200"/>
            <a:ext cx="8238565" cy="21893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279"/>
          <a:stretch/>
        </p:blipFill>
        <p:spPr>
          <a:xfrm>
            <a:off x="2466975" y="2989454"/>
            <a:ext cx="4210050" cy="236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1588" y="11430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2D4B73"/>
                </a:solidFill>
                <a:latin typeface="Arial Black" panose="020B0A04020102020204" pitchFamily="34" charset="0"/>
              </a:rPr>
              <a:t>Will You Have Enough?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685800" y="6396037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This is a hypothetical example. The characters in this example are fictional only. Your actual experience will vary. Retirement Analyzer is not a comprehensive financial planning tool.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1905000"/>
            <a:ext cx="872490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6" y="2590800"/>
            <a:ext cx="8724900" cy="3352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This is a hypothetical example. The characters in this example are fictional only. Your actual experience will vary.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0" y="12954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2D4B73"/>
                </a:solidFill>
                <a:latin typeface="Arial Black" panose="020B0A04020102020204" pitchFamily="34" charset="0"/>
              </a:rPr>
              <a:t>We Can Help </a:t>
            </a:r>
            <a:r>
              <a:rPr lang="en-US" altLang="en-US" sz="3000" u="sng" dirty="0">
                <a:solidFill>
                  <a:srgbClr val="2D4B73"/>
                </a:solidFill>
                <a:latin typeface="Arial Black" panose="020B0A04020102020204" pitchFamily="34" charset="0"/>
              </a:rPr>
              <a:t>You</a:t>
            </a:r>
            <a:r>
              <a:rPr lang="en-US" altLang="en-US" sz="3000" dirty="0">
                <a:solidFill>
                  <a:srgbClr val="2D4B73"/>
                </a:solidFill>
                <a:latin typeface="Arial Black" panose="020B0A04020102020204" pitchFamily="34" charset="0"/>
              </a:rPr>
              <a:t> Alleviate </a:t>
            </a:r>
            <a:r>
              <a:rPr lang="en-US" altLang="en-US" sz="3000" u="sng" dirty="0">
                <a:solidFill>
                  <a:srgbClr val="2D4B73"/>
                </a:solidFill>
                <a:latin typeface="Arial Black" panose="020B0A04020102020204" pitchFamily="34" charset="0"/>
              </a:rPr>
              <a:t>Your</a:t>
            </a:r>
            <a:r>
              <a:rPr lang="en-US" altLang="en-US" sz="3000" dirty="0">
                <a:solidFill>
                  <a:srgbClr val="2D4B73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Red Line</a:t>
            </a:r>
            <a:endParaRPr lang="en-US" altLang="en-US" sz="3000" dirty="0">
              <a:solidFill>
                <a:srgbClr val="2D4B73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67000"/>
            <a:ext cx="8724900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52625"/>
            <a:ext cx="8724900" cy="714375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>
                <a:solidFill>
                  <a:srgbClr val="2D4B73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 Black" panose="020B0A04020102020204" pitchFamily="34" charset="0"/>
              </a:rPr>
              <a:t>Complimentary Analysis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5334000" y="2057400"/>
            <a:ext cx="3581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Easy to understand analysis specific to your situation.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Addresses many of your financial concerns.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Gives you answers to important questions.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Can provide you a sound strategy now and into the future.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Annual Reviews to check and keep the strategy on track.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2D4B73"/>
              </a:solidFill>
              <a:latin typeface="Calibri" panose="020F0502020204030204" pitchFamily="34" charset="0"/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276600" cy="4237037"/>
          </a:xfrm>
          <a:prstGeom prst="rect">
            <a:avLst/>
          </a:prstGeom>
          <a:noFill/>
          <a:ln w="9525">
            <a:solidFill>
              <a:srgbClr val="2D4B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276600" cy="4237037"/>
          </a:xfrm>
          <a:prstGeom prst="rect">
            <a:avLst/>
          </a:prstGeom>
          <a:noFill/>
          <a:ln w="9525">
            <a:solidFill>
              <a:srgbClr val="2D4B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276600" cy="4237037"/>
          </a:xfrm>
          <a:prstGeom prst="rect">
            <a:avLst/>
          </a:prstGeom>
          <a:noFill/>
          <a:ln w="9525">
            <a:solidFill>
              <a:srgbClr val="2D4B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3282950" cy="4246562"/>
          </a:xfrm>
          <a:prstGeom prst="rect">
            <a:avLst/>
          </a:prstGeom>
          <a:noFill/>
          <a:ln w="9525">
            <a:solidFill>
              <a:srgbClr val="2D4B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23363" cy="9144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D4B73"/>
                </a:solidFill>
                <a:latin typeface="Arial Black" pitchFamily="34" charset="0"/>
              </a:rPr>
              <a:t>  Conclusion</a:t>
            </a:r>
            <a:endParaRPr lang="en-US" sz="4000" b="1" cap="small" dirty="0">
              <a:solidFill>
                <a:srgbClr val="2D4B73"/>
              </a:solidFill>
              <a:latin typeface="Arial Black" pitchFamily="34" charset="0"/>
            </a:endParaRP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381000" y="2029361"/>
            <a:ext cx="8526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We can help to provide you an idea of what your financial future may look like.  The personalized report can show areas of concern and I can make suggestions which may help you attain your goals of a more secure financial future using potential insurance solutions.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2D4B73"/>
                </a:solidFill>
                <a:latin typeface="+mn-lt"/>
                <a:cs typeface="+mn-cs"/>
              </a:rPr>
              <a:t>It is important to understand that actual results may vary greatly from the projections  if  estimates are inaccurate or greatly change.</a:t>
            </a:r>
          </a:p>
        </p:txBody>
      </p:sp>
      <p:pic>
        <p:nvPicPr>
          <p:cNvPr id="8" name="Picture 2" descr="http://www.dirtandseeds.com/wp-content/uploads/2011/05/Solutions-exit-from-highway-sign.jpg"/>
          <p:cNvPicPr>
            <a:picLocks noChangeAspect="1" noChangeArrowheads="1"/>
          </p:cNvPicPr>
          <p:nvPr/>
        </p:nvPicPr>
        <p:blipFill>
          <a:blip r:embed="rId3"/>
          <a:srcRect t="13884" b="9755"/>
          <a:stretch>
            <a:fillRect/>
          </a:stretch>
        </p:blipFill>
        <p:spPr bwMode="auto">
          <a:xfrm>
            <a:off x="2286000" y="3429000"/>
            <a:ext cx="4419600" cy="2176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2133600"/>
            <a:ext cx="8610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2D4B73"/>
                </a:solidFill>
              </a:rPr>
              <a:t>Are you concerned about potential issues surrounding your retirement?</a:t>
            </a:r>
          </a:p>
          <a:p>
            <a:pPr marL="341313" indent="0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2D4B73"/>
              </a:solidFill>
            </a:endParaRPr>
          </a:p>
          <a:p>
            <a:pPr marL="341313" indent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2D4B73"/>
                </a:solidFill>
              </a:rPr>
              <a:t>Whether you are making long range plans, close to retirement, or are already retired, we can help you to create a clearer picture of your financial future.</a:t>
            </a:r>
          </a:p>
          <a:p>
            <a:pPr eaLnBrk="1" hangingPunct="1"/>
            <a:endParaRPr lang="en-US" altLang="en-US" sz="2400" dirty="0" smtClean="0">
              <a:solidFill>
                <a:srgbClr val="2D4B73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-17463" y="1243013"/>
            <a:ext cx="914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2D4B73"/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" y="3916501"/>
            <a:ext cx="2895986" cy="195167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4"/>
          <a:stretch/>
        </p:blipFill>
        <p:spPr>
          <a:xfrm>
            <a:off x="3124200" y="3886973"/>
            <a:ext cx="2971800" cy="1981200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"/>
          <a:stretch/>
        </p:blipFill>
        <p:spPr>
          <a:xfrm>
            <a:off x="5943600" y="3886200"/>
            <a:ext cx="2971800" cy="1980427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D4B73"/>
                </a:solidFill>
                <a:latin typeface="Arial Black" pitchFamily="34" charset="0"/>
              </a:rPr>
              <a:t>Good News</a:t>
            </a:r>
            <a:endParaRPr lang="en-US" sz="4000" b="1" cap="small" dirty="0">
              <a:solidFill>
                <a:srgbClr val="2D4B73"/>
              </a:solidFill>
              <a:latin typeface="Arial Black" pitchFamily="34" charset="0"/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9"/>
          <a:stretch>
            <a:fillRect/>
          </a:stretch>
        </p:blipFill>
        <p:spPr bwMode="auto">
          <a:xfrm>
            <a:off x="5181600" y="3048000"/>
            <a:ext cx="21558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20208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22225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Today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, many people are living longer than ever before.  That means that some folks may live 20, 30 or even 40 years in retirement.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r="4178" b="13168"/>
          <a:stretch>
            <a:fillRect/>
          </a:stretch>
        </p:blipFill>
        <p:spPr bwMode="auto">
          <a:xfrm>
            <a:off x="2057400" y="3048000"/>
            <a:ext cx="21336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-6350" y="21447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0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Unfortunately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, many folks have no idea what it takes to survive </a:t>
            </a: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financially throughout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retirement.  Their main concern is</a:t>
            </a:r>
            <a:r>
              <a:rPr lang="en-US" altLang="en-US" sz="2000" b="1" dirty="0">
                <a:solidFill>
                  <a:srgbClr val="2D4B73"/>
                </a:solidFill>
                <a:latin typeface="Calibri" panose="020F0502020204030204" pitchFamily="34" charset="0"/>
              </a:rPr>
              <a:t>…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“will we outlive our money?”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280905"/>
            <a:ext cx="3200400" cy="21149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588" y="13096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Bad News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1258669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2D4B73"/>
                </a:solidFill>
                <a:latin typeface="Arial Black" pitchFamily="34" charset="0"/>
              </a:rPr>
              <a:t>Good News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069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2D4B73"/>
                </a:solidFill>
                <a:latin typeface="+mn-lt"/>
              </a:rPr>
              <a:t>We can help give you a</a:t>
            </a:r>
            <a:r>
              <a:rPr lang="en-US" sz="2000" b="1" dirty="0">
                <a:solidFill>
                  <a:srgbClr val="2D4B73"/>
                </a:solidFill>
                <a:latin typeface="+mn-lt"/>
              </a:rPr>
              <a:t> clearer picture </a:t>
            </a:r>
            <a:r>
              <a:rPr lang="en-US" sz="2000" dirty="0">
                <a:solidFill>
                  <a:srgbClr val="2D4B73"/>
                </a:solidFill>
                <a:latin typeface="+mn-lt"/>
              </a:rPr>
              <a:t>of what your retirement years may look like.</a:t>
            </a:r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819400"/>
            <a:ext cx="6477000" cy="2087681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31900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Bad News</a:t>
            </a:r>
            <a:endParaRPr lang="en-US" sz="4000" b="1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57200" y="19812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Many people planning for retirement are affected by the “Lump Sum Illusion.” This occurs when a person feels  comfortable with a large sum in their retirement portfolio, but </a:t>
            </a: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haven’t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determined how long it will last.</a:t>
            </a:r>
            <a:endParaRPr lang="en-US" altLang="en-US" sz="2000" b="1" dirty="0">
              <a:solidFill>
                <a:srgbClr val="2D4B73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How much money you accumulate at retirement is an important piece of your puzzle, but by itself it doesn’t mean as much as you think. </a:t>
            </a:r>
            <a:endParaRPr lang="en-US" altLang="en-US" sz="2000" dirty="0">
              <a:solidFill>
                <a:srgbClr val="2D4B73"/>
              </a:solidFill>
              <a:latin typeface="Calibri" panose="020F0502020204030204" pitchFamily="34" charset="0"/>
            </a:endParaRPr>
          </a:p>
        </p:txBody>
      </p:sp>
      <p:pic>
        <p:nvPicPr>
          <p:cNvPr id="18437" name="Picture 5" descr="http://picturesofmoney.org/wp-content/uploads/2013/09/money-bag-filled-with-mone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5956" r="5334" b="8259"/>
          <a:stretch/>
        </p:blipFill>
        <p:spPr bwMode="auto">
          <a:xfrm>
            <a:off x="3505200" y="3920192"/>
            <a:ext cx="1981199" cy="22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1113" y="1219200"/>
            <a:ext cx="9144001" cy="838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D4B73"/>
                </a:solidFill>
                <a:latin typeface="Arial Black" pitchFamily="34" charset="0"/>
              </a:rPr>
              <a:t>Example</a:t>
            </a:r>
            <a:endParaRPr lang="en-US" sz="4000" b="1" cap="small" dirty="0">
              <a:solidFill>
                <a:srgbClr val="2D4B73"/>
              </a:solidFill>
              <a:latin typeface="Arial Black" pitchFamily="34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57200" y="2324487"/>
            <a:ext cx="56388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4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87338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Dan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&amp; </a:t>
            </a: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Sheryl are 53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&amp; </a:t>
            </a: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47. </a:t>
            </a:r>
            <a:endParaRPr lang="en-US" altLang="en-US" sz="2000" dirty="0">
              <a:solidFill>
                <a:srgbClr val="2D4B73"/>
              </a:solidFill>
              <a:latin typeface="Calibri" panose="020F0502020204030204" pitchFamily="34" charset="0"/>
            </a:endParaRPr>
          </a:p>
          <a:p>
            <a:pPr indent="287338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Dan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earns </a:t>
            </a: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$60,000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per year</a:t>
            </a:r>
          </a:p>
          <a:p>
            <a:pPr indent="287338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Sheryl earns $48,000 </a:t>
            </a: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per year.</a:t>
            </a:r>
          </a:p>
          <a:p>
            <a:pPr indent="287338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Both would like to retire in 10 years.</a:t>
            </a:r>
          </a:p>
          <a:p>
            <a:pPr indent="287338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Total liquid assets = $508,351.</a:t>
            </a:r>
          </a:p>
          <a:p>
            <a:pPr indent="287338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2D4B73"/>
                </a:solidFill>
                <a:latin typeface="Calibri" panose="020F0502020204030204" pitchFamily="34" charset="0"/>
              </a:rPr>
              <a:t>Monthly budget equals $7,000.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9721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2D4B73"/>
                </a:solidFill>
                <a:latin typeface="Calibri" panose="020F0502020204030204" pitchFamily="34" charset="0"/>
              </a:rPr>
              <a:t>This is a hypothetical example. The characters in this example are fictional only. Your actual experience will vary.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24486"/>
            <a:ext cx="3359918" cy="22475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9144000" cy="8382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D4B73"/>
                </a:solidFill>
                <a:latin typeface="Arial Black" pitchFamily="34" charset="0"/>
              </a:rPr>
              <a:t>Outcome</a:t>
            </a:r>
            <a:endParaRPr lang="en-US" sz="4000" b="1" cap="small" dirty="0">
              <a:solidFill>
                <a:srgbClr val="2D4B73"/>
              </a:solidFill>
              <a:latin typeface="Arial Black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60483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2D4B73"/>
                </a:solidFill>
                <a:latin typeface="Calibri" panose="020F0502020204030204" pitchFamily="34" charset="0"/>
              </a:rPr>
              <a:t>This is a hypothetical example. The characters in this example are fictional only. Your actual experience will vary.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7200" y="1828800"/>
            <a:ext cx="83058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2D4B73"/>
                </a:solidFill>
                <a:latin typeface="Calibri" panose="020F0502020204030204" pitchFamily="34" charset="0"/>
              </a:rPr>
              <a:t>Based on their spending habits and their sources of income such as Retirement Accounts, Social Security and Pensions, and using reasonable projections…….</a:t>
            </a:r>
            <a:r>
              <a:rPr lang="en-US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financial short-fall may be on the horizon.</a:t>
            </a:r>
          </a:p>
          <a:p>
            <a:pPr eaLnBrk="1" hangingPunct="1"/>
            <a:endParaRPr lang="en-US" altLang="en-US" sz="10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Without any changes they may run out of money 14 years into retirement!</a:t>
            </a:r>
          </a:p>
          <a:p>
            <a:pPr eaLnBrk="1" hangingPunct="1"/>
            <a:endParaRPr lang="en-US" altLang="en-US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05200"/>
            <a:ext cx="3705225" cy="24337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1295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2D4B73"/>
                </a:solidFill>
                <a:latin typeface="Arial Black" panose="020B0A04020102020204" pitchFamily="34" charset="0"/>
              </a:rPr>
              <a:t>What Does Your Financial Future Look Like?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 t="23799"/>
          <a:stretch>
            <a:fillRect/>
          </a:stretch>
        </p:blipFill>
        <p:spPr bwMode="auto">
          <a:xfrm>
            <a:off x="1866900" y="2895600"/>
            <a:ext cx="54102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17438</TotalTime>
  <Words>800</Words>
  <Application>Microsoft Macintosh PowerPoint</Application>
  <PresentationFormat>On-screen Show (4:3)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MS PGothic</vt:lpstr>
      <vt:lpstr>ＭＳ Ｐゴシック</vt:lpstr>
      <vt:lpstr>Wingdings</vt:lpstr>
      <vt:lpstr>Office Theme</vt:lpstr>
      <vt:lpstr>PowerPoint Presentation</vt:lpstr>
      <vt:lpstr>PowerPoint Presentation</vt:lpstr>
      <vt:lpstr>Good News</vt:lpstr>
      <vt:lpstr>PowerPoint Presentation</vt:lpstr>
      <vt:lpstr>PowerPoint Presentation</vt:lpstr>
      <vt:lpstr>Bad News</vt:lpstr>
      <vt:lpstr>Example</vt:lpstr>
      <vt:lpstr>Outcome</vt:lpstr>
      <vt:lpstr>PowerPoint Presentation</vt:lpstr>
      <vt:lpstr>PowerPoint Presentation</vt:lpstr>
      <vt:lpstr>PowerPoint Presentation</vt:lpstr>
      <vt:lpstr>PowerPoint Presentation</vt:lpstr>
      <vt:lpstr>  Where are Your Assets?</vt:lpstr>
      <vt:lpstr>PowerPoint Presentation</vt:lpstr>
      <vt:lpstr>PowerPoint Presentation</vt:lpstr>
      <vt:lpstr>Complimentary Analysis</vt:lpstr>
      <vt:lpstr>  Conclusion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Retirement Analyzer Software</dc:title>
  <dc:creator>Stephen Goldstein</dc:creator>
  <cp:lastModifiedBy>Phil Dizon</cp:lastModifiedBy>
  <cp:revision>230</cp:revision>
  <dcterms:created xsi:type="dcterms:W3CDTF">2009-11-13T15:01:05Z</dcterms:created>
  <dcterms:modified xsi:type="dcterms:W3CDTF">2017-09-29T21:09:37Z</dcterms:modified>
</cp:coreProperties>
</file>